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embeddedFontLst>
    <p:embeddedFont>
      <p:font typeface="Century Gothic" panose="020B0502020202020204" pitchFamily="34" charset="0"/>
      <p:regular r:id="rId58"/>
      <p:bold r:id="rId59"/>
      <p:italic r:id="rId60"/>
      <p:boldItalic r:id="rId61"/>
    </p:embeddedFont>
    <p:embeddedFont>
      <p:font typeface="EB Garamond" pitchFamily="2" charset="0"/>
      <p:regular r:id="rId62"/>
      <p:bold r:id="rId63"/>
      <p:italic r:id="rId64"/>
      <p:boldItalic r:id="rId65"/>
    </p:embeddedFont>
    <p:embeddedFont>
      <p:font typeface="Garamond" panose="02020404030301010803" pitchFamily="18" charset="0"/>
      <p:regular r:id="rId66"/>
      <p:bold r:id="rId67"/>
      <p:italic r:id="rId68"/>
      <p:boldItalic r:id="rId69"/>
    </p:embeddedFont>
    <p:embeddedFont>
      <p:font typeface="Oswald" pitchFamily="2" charset="77"/>
      <p:regular r:id="rId70"/>
      <p:bold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4" roundtripDataSignature="AMtx7mhF8dQ8eVBMm+dt3PMBwYhcXKkl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34"/>
  </p:normalViewPr>
  <p:slideViewPr>
    <p:cSldViewPr snapToGrid="0">
      <p:cViewPr varScale="1">
        <p:scale>
          <a:sx n="95" d="100"/>
          <a:sy n="95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1f5798d46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1f5798d46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a3e234c9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a3e234c9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1f5798d46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1f5798d46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254e220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1254e220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1f5798d46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1f5798d46_0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1f5798d46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d1f5798d46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254e2204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11254e2204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4547b0e8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114547b0e8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3ba3fcf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113ba3fcf6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4547b0e8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114547b0e8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Pam</a:t>
            </a: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55ab6a00f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155ab6a00f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155ab6a00f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1155ab6a00f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55ab6a00f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1155ab6a00f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55ab6a00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1155ab6a00f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55ab6a00f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1155ab6a00f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55ab6a00f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1155ab6a00f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55ab6a00f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155ab6a00f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d1ade70fe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d1ade70fe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1f5798d46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d1f5798d46_0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d1f5798d4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d1f5798d4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1f5798d46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1f5798d46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1f5798d4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d1f5798d4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d1f5798d4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d1f5798d4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1f5798d4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d1f5798d4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3ba3fcf6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113ba3fcf6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d1f5798d46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d1f5798d46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d1f5798d4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d1f5798d4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d1f5798d46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d1f5798d46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d1f5798d46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d1f5798d46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d1f5798d46_0_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d1f5798d46_0_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1f5798d46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d1f5798d46_0_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d1f5798d46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d1f5798d46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d1f5798d46_0_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d1f5798d46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d1f5798d46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d1f5798d46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3ba3fcf6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113ba3fcf6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d1f5798d46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d1f5798d46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d1f5798d46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d1f5798d46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0d12ec66c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10d12ec66c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13ba3fcf6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113ba3fcf6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145a8a3c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1145a8a3c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d1ade70fe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d1ade70fe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Run through second skills session with each instructor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1f5798d4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1f5798d4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13ba3fcf6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113ba3fcf6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13ba3fcf6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g113ba3fcf6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13ba3fcf6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113ba3fcf6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13ba3fcf6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g113ba3fcf6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13ba3fcf6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g113ba3fcf6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13ba3fcf6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g113ba3fcf6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1f5798d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1f5798d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Training Centers - are entities approved by the AHA. They are responsible for the proper administration and quality of AHA courses provided by their aligned instructors. All instructors must be aligned with a TC.</a:t>
            </a:r>
            <a:endParaRPr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Training Faculty - </a:t>
            </a: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Training Faculty (TF) serve as quality assurance and educational leadership for the TC. In addition to conducting instructor courses, Training Faculty monitor, update, and coach instructors.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Training Site Coordinator - Training Site Coordinators (TSCs) represent the TS. They serve as the primary contact between the TS and the TC.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1f5798d4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d1f5798d4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a3e234c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a3e234c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1f5798d4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1f5798d4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2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dinstitute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hainstructornetwork.americanheart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edinstitute.wixsite.com/instructors/services-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56e03f57-2430-4dbf-aa56-63d4f8dd3445.filesusr.com/ugd/db5baa_fffcdc6bbabb4206844135ebed6006a5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edinstitute.wixsite.com/instructors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5DYhuzhA20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D2rcHWm9LI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aedinstitute.com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>
            <a:spLocks noGrp="1"/>
          </p:cNvSpPr>
          <p:nvPr>
            <p:ph type="ctrTitle"/>
          </p:nvPr>
        </p:nvSpPr>
        <p:spPr>
          <a:xfrm>
            <a:off x="716216" y="3429598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Oswald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2022 Instructor Course</a:t>
            </a:r>
            <a:endParaRPr/>
          </a:p>
        </p:txBody>
      </p:sp>
      <p:pic>
        <p:nvPicPr>
          <p:cNvPr id="116" name="Google Shape;116;p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9747" y="600075"/>
            <a:ext cx="4781254" cy="3939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1f5798d46_0_193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Heartsaver Course Offerings</a:t>
            </a:r>
            <a:endParaRPr/>
          </a:p>
        </p:txBody>
      </p:sp>
      <p:sp>
        <p:nvSpPr>
          <p:cNvPr id="169" name="Google Shape;169;gd1f5798d46_0_193"/>
          <p:cNvSpPr txBox="1">
            <a:spLocks noGrp="1"/>
          </p:cNvSpPr>
          <p:nvPr>
            <p:ph type="body" idx="1"/>
          </p:nvPr>
        </p:nvSpPr>
        <p:spPr>
          <a:xfrm>
            <a:off x="283125" y="2222275"/>
            <a:ext cx="11608200" cy="424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9739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658"/>
              <a:buFont typeface="EB Garamond"/>
              <a:buChar char="●"/>
            </a:pPr>
            <a:r>
              <a:rPr lang="en-US" sz="2658">
                <a:latin typeface="EB Garamond"/>
                <a:ea typeface="EB Garamond"/>
                <a:cs typeface="EB Garamond"/>
                <a:sym typeface="EB Garamond"/>
              </a:rPr>
              <a:t>Heartsaver First Aid CPR AED Course </a:t>
            </a:r>
            <a:endParaRPr sz="2658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97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8"/>
              <a:buFont typeface="EB Garamond"/>
              <a:buChar char="●"/>
            </a:pPr>
            <a:r>
              <a:rPr lang="en-US" sz="2658">
                <a:latin typeface="EB Garamond"/>
                <a:ea typeface="EB Garamond"/>
                <a:cs typeface="EB Garamond"/>
                <a:sym typeface="EB Garamond"/>
              </a:rPr>
              <a:t>Heartsaver CPR AED</a:t>
            </a:r>
            <a:endParaRPr sz="2658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97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8"/>
              <a:buFont typeface="EB Garamond"/>
              <a:buChar char="●"/>
            </a:pPr>
            <a:r>
              <a:rPr lang="en-US" sz="2658">
                <a:latin typeface="EB Garamond"/>
                <a:ea typeface="EB Garamond"/>
                <a:cs typeface="EB Garamond"/>
                <a:sym typeface="EB Garamond"/>
              </a:rPr>
              <a:t>Heartsaver First Aid (often paired with BLS)</a:t>
            </a:r>
            <a:endParaRPr sz="2658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97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8"/>
              <a:buFont typeface="EB Garamond"/>
              <a:buChar char="●"/>
            </a:pPr>
            <a:r>
              <a:rPr lang="en-US" sz="2658">
                <a:latin typeface="EB Garamond"/>
                <a:ea typeface="EB Garamond"/>
                <a:cs typeface="EB Garamond"/>
                <a:sym typeface="EB Garamond"/>
              </a:rPr>
              <a:t>Heartsaver Pediatric First Aid CPR AED</a:t>
            </a:r>
            <a:endParaRPr sz="2658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97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8"/>
              <a:buFont typeface="EB Garamond"/>
              <a:buChar char="○"/>
            </a:pPr>
            <a:r>
              <a:rPr lang="en-US" sz="2658">
                <a:latin typeface="EB Garamond"/>
                <a:ea typeface="EB Garamond"/>
                <a:cs typeface="EB Garamond"/>
                <a:sym typeface="EB Garamond"/>
              </a:rPr>
              <a:t>Designed especially for day care workers and other childcare professionals. </a:t>
            </a:r>
            <a:endParaRPr sz="2658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97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8"/>
              <a:buFont typeface="EB Garamond"/>
              <a:buChar char="●"/>
            </a:pPr>
            <a:r>
              <a:rPr lang="en-US" sz="2658">
                <a:latin typeface="EB Garamond"/>
                <a:ea typeface="EB Garamond"/>
                <a:cs typeface="EB Garamond"/>
                <a:sym typeface="EB Garamond"/>
              </a:rPr>
              <a:t>Heartsaver Bloodborne Pathogens</a:t>
            </a:r>
            <a:endParaRPr sz="2658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97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8"/>
              <a:buFont typeface="EB Garamond"/>
              <a:buChar char="○"/>
            </a:pPr>
            <a:r>
              <a:rPr lang="en-US" sz="2658">
                <a:latin typeface="EB Garamond"/>
                <a:ea typeface="EB Garamond"/>
                <a:cs typeface="EB Garamond"/>
                <a:sym typeface="EB Garamond"/>
              </a:rPr>
              <a:t>Designed to teach employees how to protect themselves and others from being exposed to blood or blood-containing materials.</a:t>
            </a:r>
            <a:endParaRPr sz="2658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97390" algn="l" rtl="0">
              <a:spcBef>
                <a:spcPts val="0"/>
              </a:spcBef>
              <a:spcAft>
                <a:spcPts val="0"/>
              </a:spcAft>
              <a:buSzPts val="2658"/>
              <a:buFont typeface="EB Garamond"/>
              <a:buChar char="●"/>
            </a:pPr>
            <a:r>
              <a:rPr lang="en-US" sz="2658">
                <a:latin typeface="EB Garamond"/>
                <a:ea typeface="EB Garamond"/>
                <a:cs typeface="EB Garamond"/>
                <a:sym typeface="EB Garamond"/>
              </a:rPr>
              <a:t>Heartsaver K-12 for Schools</a:t>
            </a:r>
            <a:endParaRPr sz="2658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a3e234c96_0_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Course Options</a:t>
            </a:r>
            <a:endParaRPr/>
          </a:p>
        </p:txBody>
      </p:sp>
      <p:sp>
        <p:nvSpPr>
          <p:cNvPr id="175" name="Google Shape;175;g11a3e234c96_0_5"/>
          <p:cNvSpPr txBox="1">
            <a:spLocks noGrp="1"/>
          </p:cNvSpPr>
          <p:nvPr>
            <p:ph type="body" idx="1"/>
          </p:nvPr>
        </p:nvSpPr>
        <p:spPr>
          <a:xfrm>
            <a:off x="283125" y="2222275"/>
            <a:ext cx="11608200" cy="424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9739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658"/>
              <a:buFont typeface="EB Garamond"/>
              <a:buChar char="●"/>
            </a:pPr>
            <a:r>
              <a:rPr lang="en-US" sz="2658">
                <a:latin typeface="EB Garamond"/>
                <a:ea typeface="EB Garamond"/>
                <a:cs typeface="EB Garamond"/>
                <a:sym typeface="EB Garamond"/>
              </a:rPr>
              <a:t>Knowledge vs. course completion card</a:t>
            </a:r>
            <a:endParaRPr sz="2658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1f5798d46_0_20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Required Instructor Materials</a:t>
            </a:r>
            <a:endParaRPr/>
          </a:p>
        </p:txBody>
      </p:sp>
      <p:sp>
        <p:nvSpPr>
          <p:cNvPr id="181" name="Google Shape;181;gd1f5798d46_0_208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EB Garamond"/>
              <a:buChar char="●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Instructor manual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EB Garamond"/>
              <a:buChar char="●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Provider manual or student workbook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EB Garamond"/>
              <a:buChar char="●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Course videos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EB Garamond"/>
              <a:buChar char="○"/>
            </a:pPr>
            <a:r>
              <a:rPr lang="en-US" sz="2400">
                <a:latin typeface="EB Garamond"/>
                <a:ea typeface="EB Garamond"/>
                <a:cs typeface="EB Garamond"/>
                <a:sym typeface="EB Garamond"/>
              </a:rPr>
              <a:t>DVD, USB or digital</a:t>
            </a:r>
            <a:endParaRPr sz="24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254e2204b_0_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How to Find Information</a:t>
            </a:r>
            <a:endParaRPr/>
          </a:p>
        </p:txBody>
      </p:sp>
      <p:sp>
        <p:nvSpPr>
          <p:cNvPr id="187" name="Google Shape;187;g11254e2204b_0_0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AutoNum type="arabicPeriod"/>
            </a:pP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Your instructor manual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AutoNum type="arabicPeriod"/>
            </a:pPr>
            <a:r>
              <a:rPr lang="en-US" sz="2800" u="sng"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AED Institute Instructor </a:t>
            </a:r>
            <a:r>
              <a:rPr lang="en-US" sz="2800" u="sng">
                <a:latin typeface="EB Garamond"/>
                <a:ea typeface="EB Garamond"/>
                <a:cs typeface="EB Garamond"/>
                <a:sym typeface="EB Garamond"/>
              </a:rPr>
              <a:t>Resource Site</a:t>
            </a:r>
            <a:endParaRPr sz="2800" u="sng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AutoNum type="arabicPeriod"/>
            </a:pPr>
            <a:r>
              <a:rPr lang="en-US" sz="2800" u="sng">
                <a:latin typeface="EB Garamond"/>
                <a:ea typeface="EB Garamond"/>
                <a:cs typeface="EB Garamond"/>
                <a:sym typeface="EB Garamond"/>
                <a:hlinkClick r:id="rId4"/>
              </a:rPr>
              <a:t>AHA Instructor Network</a:t>
            </a: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AutoNum type="arabicPeriod"/>
            </a:pP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Program Administration Manual (PAM)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1f5798d46_0_821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Required Forms</a:t>
            </a:r>
            <a:endParaRPr/>
          </a:p>
        </p:txBody>
      </p:sp>
      <p:sp>
        <p:nvSpPr>
          <p:cNvPr id="193" name="Google Shape;193;gd1f5798d46_0_821"/>
          <p:cNvSpPr txBox="1">
            <a:spLocks noGrp="1"/>
          </p:cNvSpPr>
          <p:nvPr>
            <p:ph type="body" idx="1"/>
          </p:nvPr>
        </p:nvSpPr>
        <p:spPr>
          <a:xfrm>
            <a:off x="393225" y="2222275"/>
            <a:ext cx="11529600" cy="399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marR="152400" lvl="0" indent="0" algn="l" rtl="0">
              <a:lnSpc>
                <a:spcPct val="109999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100" b="1">
                <a:latin typeface="EB Garamond"/>
                <a:ea typeface="EB Garamond"/>
                <a:cs typeface="EB Garamond"/>
                <a:sym typeface="EB Garamond"/>
              </a:rPr>
              <a:t>Course rosters: </a:t>
            </a:r>
            <a:r>
              <a:rPr lang="en-US" sz="2100">
                <a:latin typeface="EB Garamond"/>
                <a:ea typeface="EB Garamond"/>
                <a:cs typeface="EB Garamond"/>
                <a:sym typeface="EB Garamond"/>
              </a:rPr>
              <a:t>After each course, you’ll need to turn one in. The rosters are available on the Instructor Network or the AED Institute Instructor Portal. </a:t>
            </a:r>
            <a:r>
              <a:rPr lang="en-US" sz="2100" b="1">
                <a:latin typeface="EB Garamond"/>
                <a:ea typeface="EB Garamond"/>
                <a:cs typeface="EB Garamond"/>
                <a:sym typeface="EB Garamond"/>
              </a:rPr>
              <a:t>All students MUST sign in on the official roster and this roster must be kept and uploaded into Enrollware.</a:t>
            </a:r>
            <a:endParaRPr sz="21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76200" marR="139700" lvl="0" indent="0" algn="l" rtl="0">
              <a:lnSpc>
                <a:spcPct val="111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100" b="1">
                <a:latin typeface="EB Garamond"/>
                <a:ea typeface="EB Garamond"/>
                <a:cs typeface="EB Garamond"/>
                <a:sym typeface="EB Garamond"/>
              </a:rPr>
              <a:t>Course evaluations: </a:t>
            </a:r>
            <a:r>
              <a:rPr lang="en-US" sz="2100">
                <a:latin typeface="EB Garamond"/>
                <a:ea typeface="EB Garamond"/>
                <a:cs typeface="EB Garamond"/>
                <a:sym typeface="EB Garamond"/>
              </a:rPr>
              <a:t>Every instructor is required to give their students a course evaluation to complete at the end of the course. Course evaluation sheets are available on the Instructor Network or the AED Institute Instructor Resource Site. </a:t>
            </a:r>
            <a:endParaRPr sz="2100">
              <a:latin typeface="EB Garamond"/>
              <a:ea typeface="EB Garamond"/>
              <a:cs typeface="EB Garamond"/>
              <a:sym typeface="EB Garamond"/>
            </a:endParaRPr>
          </a:p>
          <a:p>
            <a:pPr marL="76200" marR="139700" lvl="0" indent="0" algn="l" rtl="0">
              <a:lnSpc>
                <a:spcPct val="111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100" b="1">
                <a:latin typeface="EB Garamond"/>
                <a:ea typeface="EB Garamond"/>
                <a:cs typeface="EB Garamond"/>
                <a:sym typeface="EB Garamond"/>
              </a:rPr>
              <a:t>Other forms: </a:t>
            </a:r>
            <a:r>
              <a:rPr lang="en-US" sz="2100">
                <a:latin typeface="EB Garamond"/>
                <a:ea typeface="EB Garamond"/>
                <a:cs typeface="EB Garamond"/>
                <a:sym typeface="EB Garamond"/>
              </a:rPr>
              <a:t>Nearly every form you’ll need is available on the AED Institute Resource Site.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1f5798d46_0_826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Book &amp; Card Policy</a:t>
            </a:r>
            <a:endParaRPr/>
          </a:p>
        </p:txBody>
      </p:sp>
      <p:sp>
        <p:nvSpPr>
          <p:cNvPr id="199" name="Google Shape;199;gd1f5798d46_0_826"/>
          <p:cNvSpPr txBox="1">
            <a:spLocks noGrp="1"/>
          </p:cNvSpPr>
          <p:nvPr>
            <p:ph type="body" idx="1"/>
          </p:nvPr>
        </p:nvSpPr>
        <p:spPr>
          <a:xfrm>
            <a:off x="810000" y="2032274"/>
            <a:ext cx="10554600" cy="46479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AutoNum type="arabicPeriod"/>
            </a:pP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We no longer stock hard copy books</a:t>
            </a:r>
            <a:endParaRPr sz="28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AutoNum type="arabicPeriod"/>
            </a:pPr>
            <a:r>
              <a:rPr lang="en-US" sz="2800" dirty="0" err="1">
                <a:latin typeface="Garamond"/>
                <a:ea typeface="Garamond"/>
                <a:cs typeface="Garamond"/>
                <a:sym typeface="Garamond"/>
              </a:rPr>
              <a:t>eCards</a:t>
            </a: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, eBooks &amp; online keys must be ordered in batches of 10</a:t>
            </a:r>
            <a:endParaRPr sz="28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AutoNum type="arabicPeriod"/>
            </a:pPr>
            <a:r>
              <a:rPr lang="en-US" sz="2800" dirty="0" err="1">
                <a:latin typeface="Garamond"/>
                <a:ea typeface="Garamond"/>
                <a:cs typeface="Garamond"/>
                <a:sym typeface="Garamond"/>
              </a:rPr>
              <a:t>eCards</a:t>
            </a: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 must be issued to students no later than  20 days after the class</a:t>
            </a:r>
            <a:endParaRPr sz="28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AutoNum type="arabicPeriod"/>
            </a:pP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You can have students order online keycodes directly from AHA</a:t>
            </a:r>
            <a:endParaRPr sz="28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AutoNum type="arabicPeriod"/>
            </a:pP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Instructors should be issuing their own AHA </a:t>
            </a:r>
            <a:r>
              <a:rPr lang="en-US" sz="2800" dirty="0" err="1">
                <a:latin typeface="Garamond"/>
                <a:ea typeface="Garamond"/>
                <a:cs typeface="Garamond"/>
                <a:sym typeface="Garamond"/>
              </a:rPr>
              <a:t>eCards</a:t>
            </a:r>
            <a:endParaRPr sz="28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aramond"/>
              <a:buAutoNum type="arabicPeriod"/>
            </a:pP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Tutorial in the </a:t>
            </a:r>
            <a:r>
              <a:rPr lang="en-US" sz="2800" u="sng" dirty="0">
                <a:latin typeface="Garamond"/>
                <a:ea typeface="Garamond"/>
                <a:cs typeface="Garamond"/>
                <a:sym typeface="Garamond"/>
                <a:hlinkClick r:id="rId3"/>
              </a:rPr>
              <a:t>Instructor Portal</a:t>
            </a:r>
            <a:endParaRPr sz="2800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254e2204b_0_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Equipment Requirements</a:t>
            </a:r>
            <a:endParaRPr/>
          </a:p>
        </p:txBody>
      </p:sp>
      <p:sp>
        <p:nvSpPr>
          <p:cNvPr id="205" name="Google Shape;205;g11254e2204b_0_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152400" lvl="0" indent="-400050" algn="l" rtl="0">
              <a:lnSpc>
                <a:spcPct val="111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EB Garamond"/>
              <a:buAutoNum type="arabicPeriod"/>
            </a:pPr>
            <a:r>
              <a:rPr lang="en-US" sz="2700">
                <a:latin typeface="EB Garamond"/>
                <a:ea typeface="EB Garamond"/>
                <a:cs typeface="EB Garamond"/>
                <a:sym typeface="EB Garamond"/>
              </a:rPr>
              <a:t>AED trainer with adult and pediatric pads - 1 per 6 student group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152400" lvl="0" indent="-40005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EB Garamond"/>
              <a:buAutoNum type="arabicPeriod"/>
            </a:pPr>
            <a:r>
              <a:rPr lang="en-US" sz="2700">
                <a:latin typeface="EB Garamond"/>
                <a:ea typeface="EB Garamond"/>
                <a:cs typeface="EB Garamond"/>
                <a:sym typeface="EB Garamond"/>
              </a:rPr>
              <a:t>Manikins - adult/child, infant - 1 per 3 student group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152400" lvl="0" indent="-40005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EB Garamond"/>
              <a:buAutoNum type="arabicPeriod"/>
            </a:pPr>
            <a:r>
              <a:rPr lang="en-US" sz="2700">
                <a:latin typeface="EB Garamond"/>
                <a:ea typeface="EB Garamond"/>
                <a:cs typeface="EB Garamond"/>
                <a:sym typeface="EB Garamond"/>
              </a:rPr>
              <a:t>Stopwatch - 1 per instructor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152400" lvl="0" indent="-40005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EB Garamond"/>
              <a:buAutoNum type="arabicPeriod"/>
            </a:pPr>
            <a:r>
              <a:rPr lang="en-US" sz="2700">
                <a:latin typeface="EB Garamond"/>
                <a:ea typeface="EB Garamond"/>
                <a:cs typeface="EB Garamond"/>
                <a:sym typeface="EB Garamond"/>
              </a:rPr>
              <a:t>Video player and monitor or screen - 1 per class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152400" lvl="0" indent="-40005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EB Garamond"/>
              <a:buAutoNum type="arabicPeriod"/>
            </a:pPr>
            <a:r>
              <a:rPr lang="en-US" sz="2700">
                <a:latin typeface="EB Garamond"/>
                <a:ea typeface="EB Garamond"/>
                <a:cs typeface="EB Garamond"/>
                <a:sym typeface="EB Garamond"/>
              </a:rPr>
              <a:t>Manikin cleaning supplies - 1 set per class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152400" lvl="0" indent="0" algn="l" rtl="0">
              <a:lnSpc>
                <a:spcPct val="111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2700">
                <a:latin typeface="EB Garamond"/>
                <a:ea typeface="EB Garamond"/>
                <a:cs typeface="EB Garamond"/>
                <a:sym typeface="EB Garamond"/>
              </a:rPr>
              <a:t>*2022 AHA Instructor Equipment in appendix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4547b0e85_1_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Science Updates 2020</a:t>
            </a:r>
            <a:endParaRPr/>
          </a:p>
        </p:txBody>
      </p:sp>
      <p:sp>
        <p:nvSpPr>
          <p:cNvPr id="211" name="Google Shape;211;g114547b0e85_1_0"/>
          <p:cNvSpPr txBox="1">
            <a:spLocks noGrp="1"/>
          </p:cNvSpPr>
          <p:nvPr>
            <p:ph type="body" idx="1"/>
          </p:nvPr>
        </p:nvSpPr>
        <p:spPr>
          <a:xfrm>
            <a:off x="818700" y="2222275"/>
            <a:ext cx="6072600" cy="41841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600" b="1">
                <a:latin typeface="EB Garamond"/>
                <a:ea typeface="EB Garamond"/>
                <a:cs typeface="EB Garamond"/>
                <a:sym typeface="EB Garamond"/>
              </a:rPr>
              <a:t>New Information on:</a:t>
            </a:r>
            <a:endParaRPr sz="26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SzPts val="2600"/>
              <a:buFont typeface="EB Garamond"/>
              <a:buChar char="●"/>
            </a:pPr>
            <a:r>
              <a:rPr lang="en-US" sz="26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Drug Overdoses</a:t>
            </a:r>
            <a:endParaRPr sz="26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600"/>
              <a:buFont typeface="EB Garamond"/>
              <a:buChar char="●"/>
            </a:pPr>
            <a:r>
              <a:rPr lang="en-US" sz="26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Cardiac Arrest and Pregnancy</a:t>
            </a:r>
            <a:endParaRPr sz="26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600"/>
              <a:buFont typeface="EB Garamond"/>
              <a:buChar char="●"/>
            </a:pPr>
            <a:r>
              <a:rPr lang="en-US" sz="26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New ventilation rates for children</a:t>
            </a:r>
            <a:endParaRPr sz="26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600"/>
              <a:buFont typeface="EB Garamond"/>
              <a:buChar char="●"/>
            </a:pPr>
            <a:r>
              <a:rPr lang="en-US" sz="26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Epinephrine earlier in non-shockable rhythms </a:t>
            </a:r>
            <a:endParaRPr sz="26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Please review this document, it can be found on the AHA Instructor Network &amp; AEDInstitue.com </a:t>
            </a:r>
            <a:endParaRPr sz="26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12" name="Google Shape;212;g114547b0e85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0112" y="928237"/>
            <a:ext cx="3623350" cy="46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ba3fcf6e_0_1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Priorities of CPR </a:t>
            </a:r>
            <a:endParaRPr/>
          </a:p>
        </p:txBody>
      </p:sp>
      <p:sp>
        <p:nvSpPr>
          <p:cNvPr id="218" name="Google Shape;218;g113ba3fcf6e_0_1"/>
          <p:cNvSpPr txBox="1">
            <a:spLocks noGrp="1"/>
          </p:cNvSpPr>
          <p:nvPr>
            <p:ph type="body" idx="1"/>
          </p:nvPr>
        </p:nvSpPr>
        <p:spPr>
          <a:xfrm>
            <a:off x="486850" y="2222275"/>
            <a:ext cx="11556900" cy="40389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EB Garamond"/>
              <a:buChar char="●"/>
            </a:pPr>
            <a:r>
              <a:rPr lang="en-US" sz="32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Right Rate-100-120 compressions per minute</a:t>
            </a:r>
            <a:endParaRPr sz="32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EB Garamond"/>
              <a:buChar char="●"/>
            </a:pPr>
            <a:r>
              <a:rPr lang="en-US" sz="32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Right Depth-at least 2” or half the depth of the chest</a:t>
            </a:r>
            <a:endParaRPr sz="32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EB Garamond"/>
              <a:buChar char="●"/>
            </a:pPr>
            <a:r>
              <a:rPr lang="en-US" sz="32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Full Recoil-no leaning on the chest</a:t>
            </a:r>
            <a:endParaRPr sz="32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EB Garamond"/>
              <a:buChar char="●"/>
            </a:pPr>
            <a:r>
              <a:rPr lang="en-US" sz="32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Minimize interruptions-Improve CCF as much as possible, aim for 80%+</a:t>
            </a:r>
            <a:endParaRPr sz="32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EB Garamond"/>
              <a:buChar char="●"/>
            </a:pPr>
            <a:r>
              <a:rPr lang="en-US" sz="32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Avoid excessive ventilations!</a:t>
            </a:r>
            <a:endParaRPr sz="32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114547b0e85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75" y="2378525"/>
            <a:ext cx="11430000" cy="37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Oswald"/>
              <a:buNone/>
            </a:pPr>
            <a:r>
              <a:rPr lang="en-US"/>
              <a:t>Welcome!</a:t>
            </a:r>
            <a:endParaRPr/>
          </a:p>
        </p:txBody>
      </p:sp>
      <p:sp>
        <p:nvSpPr>
          <p:cNvPr id="122" name="Google Shape;122;p2"/>
          <p:cNvSpPr txBox="1">
            <a:spLocks noGrp="1"/>
          </p:cNvSpPr>
          <p:nvPr>
            <p:ph type="body" idx="1"/>
          </p:nvPr>
        </p:nvSpPr>
        <p:spPr>
          <a:xfrm>
            <a:off x="810000" y="2003650"/>
            <a:ext cx="10903800" cy="3844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1118"/>
              </a:spcBef>
              <a:spcAft>
                <a:spcPts val="0"/>
              </a:spcAft>
              <a:buClr>
                <a:srgbClr val="FEFEFE"/>
              </a:buClr>
              <a:buSzPts val="3000"/>
              <a:buFont typeface="Garamond"/>
              <a:buChar char="●"/>
            </a:pPr>
            <a:r>
              <a:rPr lang="en-US" sz="3000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rPr>
              <a:t>Introductions</a:t>
            </a:r>
            <a:endParaRPr sz="3000">
              <a:solidFill>
                <a:srgbClr val="FEFEFE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55ab6a00f_0_13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Hawaii Protocols</a:t>
            </a:r>
            <a:endParaRPr/>
          </a:p>
        </p:txBody>
      </p:sp>
      <p:sp>
        <p:nvSpPr>
          <p:cNvPr id="229" name="Google Shape;229;g1155ab6a00f_0_138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B Garamond"/>
              <a:buAutoNum type="arabicPeriod"/>
            </a:pPr>
            <a:r>
              <a:rPr lang="en-US" sz="3000">
                <a:latin typeface="EB Garamond"/>
                <a:ea typeface="EB Garamond"/>
                <a:cs typeface="EB Garamond"/>
                <a:sym typeface="EB Garamond"/>
              </a:rPr>
              <a:t>Increasing CCF (pages 12-15)</a:t>
            </a:r>
            <a:endParaRPr sz="3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B Garamond"/>
              <a:buAutoNum type="arabicPeriod"/>
            </a:pPr>
            <a:r>
              <a:rPr lang="en-US" sz="3000">
                <a:latin typeface="EB Garamond"/>
                <a:ea typeface="EB Garamond"/>
                <a:cs typeface="EB Garamond"/>
                <a:sym typeface="EB Garamond"/>
              </a:rPr>
              <a:t>2020 BLS Instructor Manual, Part 5, Lesson 6A and Part 6, Lesson 5A</a:t>
            </a:r>
            <a:endParaRPr sz="3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B Garamond"/>
              <a:buAutoNum type="arabicPeriod"/>
            </a:pPr>
            <a:r>
              <a:rPr lang="en-US" sz="3000" u="sng"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BLS continuous compression skills sheet</a:t>
            </a:r>
            <a:endParaRPr sz="3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B Garamond"/>
              <a:buAutoNum type="arabicPeriod"/>
            </a:pPr>
            <a:r>
              <a:rPr lang="en-US" sz="3000">
                <a:latin typeface="EB Garamond"/>
                <a:ea typeface="EB Garamond"/>
                <a:cs typeface="EB Garamond"/>
                <a:sym typeface="EB Garamond"/>
              </a:rPr>
              <a:t>Chest Compression Fractions</a:t>
            </a:r>
            <a:endParaRPr sz="3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155ab6a00f_0_143"/>
          <p:cNvSpPr txBox="1"/>
          <p:nvPr/>
        </p:nvSpPr>
        <p:spPr>
          <a:xfrm>
            <a:off x="227450" y="238850"/>
            <a:ext cx="115665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 BLS Instructor Manual, Part 5, Lesson 6A and Part 6, Lesson 5A</a:t>
            </a:r>
            <a:endParaRPr sz="3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5" name="Google Shape;235;g1155ab6a00f_0_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899650"/>
            <a:ext cx="3850652" cy="480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155ab6a00f_0_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5452" y="1899650"/>
            <a:ext cx="7505383" cy="480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55ab6a00f_0_149"/>
          <p:cNvSpPr txBox="1"/>
          <p:nvPr/>
        </p:nvSpPr>
        <p:spPr>
          <a:xfrm>
            <a:off x="227450" y="238850"/>
            <a:ext cx="115665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 BLS Instructor Manual, Part 5, Lesson 6A and Part 6, Lesson 5A</a:t>
            </a:r>
            <a:endParaRPr sz="3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g1155ab6a00f_0_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4425" y="1899650"/>
            <a:ext cx="7523161" cy="480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1155ab6a00f_0_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7668" y="0"/>
            <a:ext cx="898301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1155ab6a00f_0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5150" y="0"/>
            <a:ext cx="9441700" cy="76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g1155ab6a00f_0_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6650" y="-202800"/>
            <a:ext cx="9003449" cy="726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1155ab6a00f_0_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075" y="-201925"/>
            <a:ext cx="10495850" cy="811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1ade70fee_0_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/>
              <a:t>Mandatory Requirements</a:t>
            </a:r>
            <a:endParaRPr sz="4800"/>
          </a:p>
        </p:txBody>
      </p:sp>
      <p:sp>
        <p:nvSpPr>
          <p:cNvPr id="268" name="Google Shape;268;gd1ade70fee_0_5"/>
          <p:cNvSpPr txBox="1">
            <a:spLocks noGrp="1"/>
          </p:cNvSpPr>
          <p:nvPr>
            <p:ph type="body" idx="1"/>
          </p:nvPr>
        </p:nvSpPr>
        <p:spPr>
          <a:xfrm>
            <a:off x="818712" y="22498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81000" algn="l" rtl="0">
              <a:lnSpc>
                <a:spcPct val="112999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Char char="●"/>
            </a:pPr>
            <a:r>
              <a:rPr lang="en-US" sz="2400">
                <a:latin typeface="EB Garamond"/>
                <a:ea typeface="EB Garamond"/>
                <a:cs typeface="EB Garamond"/>
                <a:sym typeface="EB Garamond"/>
              </a:rPr>
              <a:t>It is a mandatory requirement that in every CPR/AED class that adult, child, and infant CPR is taught to all students.</a:t>
            </a:r>
            <a:endParaRPr sz="24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81000" algn="l" rtl="0">
              <a:lnSpc>
                <a:spcPct val="112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Char char="○"/>
            </a:pPr>
            <a:r>
              <a:rPr lang="en-US" sz="2400">
                <a:latin typeface="EB Garamond"/>
                <a:ea typeface="EB Garamond"/>
                <a:cs typeface="EB Garamond"/>
                <a:sym typeface="EB Garamond"/>
              </a:rPr>
              <a:t>Every student must know how to respond to potential victims of every size. </a:t>
            </a:r>
            <a:endParaRPr sz="24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1000" algn="l" rtl="0">
              <a:lnSpc>
                <a:spcPct val="112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Char char="●"/>
            </a:pPr>
            <a:r>
              <a:rPr lang="en-US" sz="2400">
                <a:latin typeface="EB Garamond"/>
                <a:ea typeface="EB Garamond"/>
                <a:cs typeface="EB Garamond"/>
                <a:sym typeface="EB Garamond"/>
              </a:rPr>
              <a:t>Feedback manikin requirements</a:t>
            </a:r>
            <a:endParaRPr sz="24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81000" algn="l" rtl="0">
              <a:lnSpc>
                <a:spcPct val="112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Char char="○"/>
            </a:pPr>
            <a:r>
              <a:rPr lang="en-US" sz="2400">
                <a:latin typeface="EB Garamond"/>
                <a:ea typeface="EB Garamond"/>
                <a:cs typeface="EB Garamond"/>
                <a:sym typeface="EB Garamond"/>
              </a:rPr>
              <a:t>Since January 31, 2019 AHA requires the use of an instrumented directive feedback device and/or manikins in all AHA courses that teach the skills of  CPR.</a:t>
            </a:r>
            <a:endParaRPr sz="24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1f5798d46_0_851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/>
              <a:t>Course Delivery Options</a:t>
            </a:r>
            <a:endParaRPr sz="4800"/>
          </a:p>
        </p:txBody>
      </p:sp>
      <p:sp>
        <p:nvSpPr>
          <p:cNvPr id="274" name="Google Shape;274;gd1f5798d46_0_851"/>
          <p:cNvSpPr txBox="1">
            <a:spLocks noGrp="1"/>
          </p:cNvSpPr>
          <p:nvPr>
            <p:ph type="body" idx="1"/>
          </p:nvPr>
        </p:nvSpPr>
        <p:spPr>
          <a:xfrm>
            <a:off x="818712" y="22498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EB Garamond"/>
              <a:buChar char="●"/>
            </a:pPr>
            <a:r>
              <a:rPr lang="en-US" sz="36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Full classroom</a:t>
            </a:r>
            <a:endParaRPr sz="36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EB Garamond"/>
              <a:buChar char="○"/>
            </a:pPr>
            <a:r>
              <a:rPr lang="en-US" sz="36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Weekly sessions</a:t>
            </a:r>
            <a:endParaRPr sz="36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EB Garamond"/>
              <a:buChar char="○"/>
            </a:pPr>
            <a:r>
              <a:rPr lang="en-US" sz="36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Delivery options</a:t>
            </a:r>
            <a:endParaRPr sz="36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EB Garamond"/>
              <a:buChar char="○"/>
            </a:pPr>
            <a:r>
              <a:rPr lang="en-US" sz="36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Time</a:t>
            </a:r>
            <a:endParaRPr sz="36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EB Garamond"/>
              <a:buChar char="○"/>
            </a:pPr>
            <a:r>
              <a:rPr lang="en-US" sz="36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Student materials</a:t>
            </a:r>
            <a:endParaRPr sz="36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EB Garamond"/>
              <a:buChar char="●"/>
            </a:pPr>
            <a:r>
              <a:rPr lang="en-US" sz="36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Blended learning (Heartcode)</a:t>
            </a:r>
            <a:endParaRPr sz="36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EB Garamond"/>
              <a:buChar char="○"/>
            </a:pPr>
            <a:r>
              <a:rPr lang="en-US" sz="36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Time</a:t>
            </a:r>
            <a:endParaRPr sz="36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EB Garamond"/>
              <a:buChar char="○"/>
            </a:pPr>
            <a:r>
              <a:rPr lang="en-US" sz="36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Student materials</a:t>
            </a:r>
            <a:endParaRPr sz="36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1f5798d46_0_2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300"/>
              </a:spcBef>
              <a:spcAft>
                <a:spcPts val="1500"/>
              </a:spcAft>
              <a:buNone/>
            </a:pPr>
            <a:r>
              <a:rPr lang="en-US" sz="3700">
                <a:solidFill>
                  <a:schemeClr val="lt1"/>
                </a:solidFill>
              </a:rPr>
              <a:t>Preparing the Classroom</a:t>
            </a:r>
            <a:endParaRPr sz="5400"/>
          </a:p>
        </p:txBody>
      </p:sp>
      <p:sp>
        <p:nvSpPr>
          <p:cNvPr id="280" name="Google Shape;280;gd1f5798d46_0_20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AHA room requirements:</a:t>
            </a:r>
            <a:endParaRPr sz="24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Good acoustics</a:t>
            </a:r>
            <a:endParaRPr sz="24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Video player or internet connection</a:t>
            </a:r>
            <a:endParaRPr sz="24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Monitor or screen</a:t>
            </a:r>
            <a:endParaRPr sz="24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Well-maintained environment</a:t>
            </a:r>
            <a:endParaRPr sz="24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Once you know the number of students attending the course, you can determine the amount of equipment and materials you’ll need.</a:t>
            </a:r>
            <a:endParaRPr sz="24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1f5798d46_0_69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118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AED Institute’s Mission &amp; Overview</a:t>
            </a:r>
            <a:endParaRPr/>
          </a:p>
        </p:txBody>
      </p:sp>
      <p:sp>
        <p:nvSpPr>
          <p:cNvPr id="128" name="Google Shape;128;gd1f5798d46_0_69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B Garamond"/>
              <a:buChar char="●"/>
            </a:pPr>
            <a:r>
              <a:rPr lang="en-US" sz="3000">
                <a:latin typeface="EB Garamond"/>
                <a:ea typeface="EB Garamond"/>
                <a:cs typeface="EB Garamond"/>
                <a:sym typeface="EB Garamond"/>
              </a:rPr>
              <a:t>The mission of AED Institute is to promote within the community, the science and education of early defibrillation and CPR </a:t>
            </a:r>
            <a:endParaRPr sz="3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B Garamond"/>
              <a:buChar char="●"/>
            </a:pPr>
            <a:r>
              <a:rPr lang="en-US" sz="3000">
                <a:latin typeface="EB Garamond"/>
                <a:ea typeface="EB Garamond"/>
                <a:cs typeface="EB Garamond"/>
                <a:sym typeface="EB Garamond"/>
              </a:rPr>
              <a:t>18 years of AED sales and service experience</a:t>
            </a:r>
            <a:endParaRPr sz="3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B Garamond"/>
              <a:buChar char="●"/>
            </a:pPr>
            <a:r>
              <a:rPr lang="en-US" sz="3000">
                <a:latin typeface="EB Garamond"/>
                <a:ea typeface="EB Garamond"/>
                <a:cs typeface="EB Garamond"/>
                <a:sym typeface="EB Garamond"/>
              </a:rPr>
              <a:t>Small, woman-owned company</a:t>
            </a:r>
            <a:endParaRPr sz="30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B Garamond"/>
              <a:buChar char="●"/>
            </a:pPr>
            <a:r>
              <a:rPr lang="en-US" sz="3000">
                <a:latin typeface="EB Garamond"/>
                <a:ea typeface="EB Garamond"/>
                <a:cs typeface="EB Garamond"/>
                <a:sym typeface="EB Garamond"/>
              </a:rPr>
              <a:t>AED leader in Hawaii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1f5798d46_0_2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Facilitate Classes</a:t>
            </a:r>
            <a:endParaRPr/>
          </a:p>
        </p:txBody>
      </p:sp>
      <p:sp>
        <p:nvSpPr>
          <p:cNvPr id="286" name="Google Shape;286;gd1f5798d46_0_27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Char char="●"/>
            </a:pPr>
            <a:r>
              <a:rPr lang="en-US" sz="2900">
                <a:latin typeface="EB Garamond"/>
                <a:ea typeface="EB Garamond"/>
                <a:cs typeface="EB Garamond"/>
                <a:sym typeface="EB Garamond"/>
              </a:rPr>
              <a:t>Observe &amp; coach - provide positive, corrective feedback</a:t>
            </a:r>
            <a:endParaRPr sz="29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Char char="●"/>
            </a:pPr>
            <a:r>
              <a:rPr lang="en-US" sz="2900">
                <a:latin typeface="EB Garamond"/>
                <a:ea typeface="EB Garamond"/>
                <a:cs typeface="EB Garamond"/>
                <a:sym typeface="EB Garamond"/>
              </a:rPr>
              <a:t>Immediate feedback - feedback helps form good habits and corrects errors to ensure accurate skills performance</a:t>
            </a:r>
            <a:endParaRPr sz="29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Char char="●"/>
            </a:pPr>
            <a:r>
              <a:rPr lang="en-US" sz="2900">
                <a:latin typeface="EB Garamond"/>
                <a:ea typeface="EB Garamond"/>
                <a:cs typeface="EB Garamond"/>
                <a:sym typeface="EB Garamond"/>
              </a:rPr>
              <a:t>Short &amp; focused - provide short and focused feedback</a:t>
            </a:r>
            <a:endParaRPr sz="29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d1f5798d46_0_4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Plans</a:t>
            </a:r>
            <a:endParaRPr/>
          </a:p>
        </p:txBody>
      </p:sp>
      <p:sp>
        <p:nvSpPr>
          <p:cNvPr id="292" name="Google Shape;292;gd1f5798d46_0_49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Lesson plans serve as a guide for you to teach AHA courses, providing direction on the actions you need to take as an instructor.</a:t>
            </a:r>
            <a:endParaRPr sz="235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EFEFE"/>
              </a:buClr>
              <a:buSzPts val="2350"/>
              <a:buFont typeface="EB Garamond"/>
              <a:buChar char="●"/>
            </a:pPr>
            <a:r>
              <a:rPr lang="en-US" sz="235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Approximate length of time for each lesson</a:t>
            </a:r>
            <a:endParaRPr sz="235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350"/>
              <a:buFont typeface="EB Garamond"/>
              <a:buChar char="●"/>
            </a:pPr>
            <a:r>
              <a:rPr lang="en-US" sz="235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Learning objectives</a:t>
            </a:r>
            <a:endParaRPr sz="235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350"/>
              <a:buFont typeface="EB Garamond"/>
              <a:buChar char="●"/>
            </a:pPr>
            <a:r>
              <a:rPr lang="en-US" sz="235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Instructor tips</a:t>
            </a:r>
            <a:endParaRPr sz="235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350"/>
              <a:buFont typeface="EB Garamond"/>
              <a:buChar char="●"/>
            </a:pPr>
            <a:r>
              <a:rPr lang="en-US" sz="235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Guidance for following along with the videos</a:t>
            </a:r>
            <a:endParaRPr sz="235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350"/>
              <a:buFont typeface="EB Garamond"/>
              <a:buChar char="●"/>
            </a:pPr>
            <a:r>
              <a:rPr lang="en-US" sz="235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Step-by-step instructions</a:t>
            </a:r>
            <a:endParaRPr sz="30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1f5798d46_0_6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Skills Testing</a:t>
            </a:r>
            <a:endParaRPr/>
          </a:p>
        </p:txBody>
      </p:sp>
      <p:sp>
        <p:nvSpPr>
          <p:cNvPr id="298" name="Google Shape;298;gd1f5798d46_0_60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47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450"/>
              <a:buFont typeface="EB Garamond"/>
              <a:buChar char="●"/>
            </a:pPr>
            <a:r>
              <a:rPr lang="en-US" sz="225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Skills testing ensures that students can demonstrate what they’ve learned.</a:t>
            </a:r>
            <a:endParaRPr sz="225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47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450"/>
              <a:buFont typeface="EB Garamond"/>
              <a:buChar char="●"/>
            </a:pPr>
            <a:r>
              <a:rPr lang="en-US" sz="225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The skills testing checklists identify specific behaviors you should observe during skills practice and testing.</a:t>
            </a:r>
            <a:endParaRPr sz="225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35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3ba3fcf6e_0_6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Remediation</a:t>
            </a:r>
            <a:endParaRPr/>
          </a:p>
        </p:txBody>
      </p:sp>
      <p:sp>
        <p:nvSpPr>
          <p:cNvPr id="304" name="Google Shape;304;g113ba3fcf6e_0_6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Char char="●"/>
            </a:pPr>
            <a:r>
              <a:rPr lang="en-US" sz="2400">
                <a:latin typeface="EB Garamond"/>
                <a:ea typeface="EB Garamond"/>
                <a:cs typeface="EB Garamond"/>
                <a:sym typeface="EB Garamond"/>
              </a:rPr>
              <a:t>If a student does not properly demonstrate a skill, you may need to provide remediation. </a:t>
            </a:r>
            <a:endParaRPr sz="24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Char char="●"/>
            </a:pPr>
            <a:r>
              <a:rPr lang="en-US" sz="2400">
                <a:latin typeface="EB Garamond"/>
                <a:ea typeface="EB Garamond"/>
                <a:cs typeface="EB Garamond"/>
                <a:sym typeface="EB Garamond"/>
              </a:rPr>
              <a:t>This doesn’t mean assisting the student through a skills test. Instead, you may need to replay sections of the video and provide additional practice time. </a:t>
            </a:r>
            <a:endParaRPr sz="24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Char char="●"/>
            </a:pPr>
            <a:r>
              <a:rPr lang="en-US" sz="2400">
                <a:latin typeface="EB Garamond"/>
                <a:ea typeface="EB Garamond"/>
                <a:cs typeface="EB Garamond"/>
                <a:sym typeface="EB Garamond"/>
              </a:rPr>
              <a:t>Then, offer an opportunity to retake the skills test.</a:t>
            </a:r>
            <a:endParaRPr sz="24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d1f5798d46_0_22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Exams</a:t>
            </a:r>
            <a:endParaRPr/>
          </a:p>
        </p:txBody>
      </p:sp>
      <p:sp>
        <p:nvSpPr>
          <p:cNvPr id="310" name="Google Shape;310;gd1f5798d46_0_22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50"/>
              <a:buFont typeface="EB Garamond"/>
              <a:buChar char="●"/>
            </a:pPr>
            <a:r>
              <a:rPr lang="en-US" sz="2150">
                <a:latin typeface="EB Garamond"/>
                <a:ea typeface="EB Garamond"/>
                <a:cs typeface="EB Garamond"/>
                <a:sym typeface="EB Garamond"/>
              </a:rPr>
              <a:t>HeartCode BLS has a cognitive assessment incorporated into the online portion, so an exam does not need to be given to students when they attend the classroom portion.</a:t>
            </a:r>
            <a:endParaRPr sz="215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50"/>
              <a:buFont typeface="EB Garamond"/>
              <a:buChar char="●"/>
            </a:pPr>
            <a:r>
              <a:rPr lang="en-US" sz="2150">
                <a:latin typeface="EB Garamond"/>
                <a:ea typeface="EB Garamond"/>
                <a:cs typeface="EB Garamond"/>
                <a:sym typeface="EB Garamond"/>
              </a:rPr>
              <a:t>Students in the instructor-led BLS Course are required to take an exam to measure cognitive knowledge.</a:t>
            </a:r>
            <a:endParaRPr sz="215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50"/>
              <a:buFont typeface="EB Garamond"/>
              <a:buChar char="●"/>
            </a:pPr>
            <a:r>
              <a:rPr lang="en-US" sz="2150">
                <a:latin typeface="EB Garamond"/>
                <a:ea typeface="EB Garamond"/>
                <a:cs typeface="EB Garamond"/>
                <a:sym typeface="EB Garamond"/>
              </a:rPr>
              <a:t>For Heartsaver students, some employers or agencies may require students to complete an exam; otherwise, the exam is optional. Both the student and the instructor are responsible for knowing if a student needs to take the exam.</a:t>
            </a:r>
            <a:endParaRPr sz="215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50"/>
              <a:buFont typeface="EB Garamond"/>
              <a:buChar char="●"/>
            </a:pPr>
            <a:r>
              <a:rPr lang="en-US" sz="2150">
                <a:latin typeface="EB Garamond"/>
                <a:ea typeface="EB Garamond"/>
                <a:cs typeface="EB Garamond"/>
                <a:sym typeface="EB Garamond"/>
              </a:rPr>
              <a:t>Students must score at least 84% to pass either exam. If they don’t, you should provide remediation for that student before they retake the test.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d1f5798d46_0_6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Post-Course</a:t>
            </a:r>
            <a:endParaRPr/>
          </a:p>
        </p:txBody>
      </p:sp>
      <p:sp>
        <p:nvSpPr>
          <p:cNvPr id="316" name="Google Shape;316;gd1f5798d46_0_67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EB Garamond"/>
              <a:buChar char="●"/>
            </a:pPr>
            <a:r>
              <a:rPr lang="en-US" sz="28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Upload the following into Enrollware:</a:t>
            </a:r>
            <a:endParaRPr sz="28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EB Garamond"/>
              <a:buChar char="○"/>
            </a:pPr>
            <a:r>
              <a:rPr lang="en-US" sz="28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Completed (signed) roster</a:t>
            </a:r>
            <a:endParaRPr sz="28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EB Garamond"/>
              <a:buChar char="○"/>
            </a:pPr>
            <a:r>
              <a:rPr lang="en-US" sz="28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Exam answer sheets (if applicable)</a:t>
            </a:r>
            <a:endParaRPr sz="28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EB Garamond"/>
              <a:buChar char="○"/>
            </a:pPr>
            <a:r>
              <a:rPr lang="en-US" sz="28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Course evaluations</a:t>
            </a:r>
            <a:endParaRPr sz="28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EB Garamond"/>
              <a:buChar char="●"/>
            </a:pPr>
            <a:r>
              <a:rPr lang="en-US" sz="28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Decontaminate all equipment and manikins</a:t>
            </a:r>
            <a:endParaRPr sz="28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EB Garamond"/>
              <a:buChar char="●"/>
            </a:pPr>
            <a:r>
              <a:rPr lang="en-US" sz="28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Issue eCards to students within 20 days </a:t>
            </a:r>
            <a:endParaRPr sz="28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1f5798d46_0_831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Enrollware</a:t>
            </a:r>
            <a:endParaRPr/>
          </a:p>
        </p:txBody>
      </p:sp>
      <p:sp>
        <p:nvSpPr>
          <p:cNvPr id="322" name="Google Shape;322;gd1f5798d46_0_831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25450" algn="l" rtl="0"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SzPts val="3100"/>
              <a:buFont typeface="EB Garamond"/>
              <a:buChar char="●"/>
            </a:pPr>
            <a:r>
              <a:rPr lang="en-US" sz="31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Resource: Enrollware Guide in Appendix</a:t>
            </a:r>
            <a:endParaRPr sz="31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100"/>
              <a:buFont typeface="EB Garamond"/>
              <a:buChar char="●"/>
            </a:pPr>
            <a:r>
              <a:rPr lang="en-US" sz="31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How to access - enrollware.com </a:t>
            </a:r>
            <a:endParaRPr sz="31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100"/>
              <a:buFont typeface="EB Garamond"/>
              <a:buChar char="●"/>
            </a:pPr>
            <a:r>
              <a:rPr lang="en-US" sz="31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What is it used for? </a:t>
            </a:r>
            <a:endParaRPr sz="31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100"/>
              <a:buFont typeface="EB Garamond"/>
              <a:buChar char="○"/>
            </a:pPr>
            <a:r>
              <a:rPr lang="en-US" sz="31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Creating classes</a:t>
            </a:r>
            <a:endParaRPr sz="31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100"/>
              <a:buFont typeface="EB Garamond"/>
              <a:buChar char="○"/>
            </a:pPr>
            <a:r>
              <a:rPr lang="en-US" sz="31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Printing rosters</a:t>
            </a:r>
            <a:endParaRPr sz="31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100"/>
              <a:buFont typeface="EB Garamond"/>
              <a:buChar char="○"/>
            </a:pPr>
            <a:r>
              <a:rPr lang="en-US" sz="31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Uploading &amp; storing documents</a:t>
            </a:r>
            <a:endParaRPr sz="31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100"/>
              <a:buFont typeface="EB Garamond"/>
              <a:buChar char="○"/>
            </a:pPr>
            <a:r>
              <a:rPr lang="en-US" sz="31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Finalizing classes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d1f5798d46_0_836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AHA Network</a:t>
            </a:r>
            <a:endParaRPr/>
          </a:p>
        </p:txBody>
      </p:sp>
      <p:sp>
        <p:nvSpPr>
          <p:cNvPr id="328" name="Google Shape;328;gd1f5798d46_0_836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EB Garamond"/>
              <a:buChar char="●"/>
            </a:pPr>
            <a:r>
              <a:rPr lang="en-US" sz="32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How to access - https://ahainstructornetwork.americanheart.org/ </a:t>
            </a:r>
            <a:endParaRPr sz="32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EB Garamond"/>
              <a:buChar char="●"/>
            </a:pPr>
            <a:r>
              <a:rPr lang="en-US" sz="32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What is it used for? </a:t>
            </a:r>
            <a:endParaRPr sz="32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EB Garamond"/>
              <a:buChar char="○"/>
            </a:pPr>
            <a:r>
              <a:rPr lang="en-US" sz="30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Issuing AHA eCards to students</a:t>
            </a:r>
            <a:endParaRPr sz="30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000"/>
              <a:buFont typeface="EB Garamond"/>
              <a:buChar char="○"/>
            </a:pPr>
            <a:r>
              <a:rPr lang="en-US" sz="30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Accessing the Program Administration Manual (PAM)</a:t>
            </a:r>
            <a:endParaRPr sz="30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000"/>
              <a:buFont typeface="EB Garamond"/>
              <a:buChar char="○"/>
            </a:pPr>
            <a:r>
              <a:rPr lang="en-US" sz="30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Accessing course documents - evaluations, rosters, skills sheets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1f5798d46_0_841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AED Institute Instructor Resource Site</a:t>
            </a:r>
            <a:endParaRPr/>
          </a:p>
        </p:txBody>
      </p:sp>
      <p:sp>
        <p:nvSpPr>
          <p:cNvPr id="334" name="Google Shape;334;gd1f5798d46_0_841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Char char="●"/>
            </a:pP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How to access - </a:t>
            </a:r>
            <a:r>
              <a:rPr lang="en-US" sz="2800" u="sng"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https://aedinstitute.wixsite.com/instructors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Char char="○"/>
            </a:pP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aedinstitute.com | Instructors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Char char="●"/>
            </a:pP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What is it used for? 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EB Garamond"/>
              <a:buChar char="○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Course documents - evaluations, rosters, skills sheets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EB Garamond"/>
              <a:buChar char="○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Supplementary videos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EB Garamond"/>
              <a:buChar char="○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Instructor tutorials &amp; guides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EB Garamond"/>
              <a:buChar char="○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Instructor tutorial videos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EB Garamond"/>
              <a:buChar char="○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Student resources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d1f5798d46_0_846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Course Completion Card</a:t>
            </a:r>
            <a:endParaRPr/>
          </a:p>
        </p:txBody>
      </p:sp>
      <p:sp>
        <p:nvSpPr>
          <p:cNvPr id="340" name="Google Shape;340;gd1f5798d46_0_846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EB Garamond"/>
              <a:buChar char="●"/>
            </a:pPr>
            <a:r>
              <a:rPr lang="en-US" sz="3100">
                <a:latin typeface="EB Garamond"/>
                <a:ea typeface="EB Garamond"/>
                <a:cs typeface="EB Garamond"/>
                <a:sym typeface="EB Garamond"/>
              </a:rPr>
              <a:t>How to order</a:t>
            </a:r>
            <a:endParaRPr sz="31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25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100"/>
              <a:buFont typeface="EB Garamond"/>
              <a:buChar char="○"/>
            </a:pPr>
            <a:r>
              <a:rPr lang="en-US" sz="3100">
                <a:latin typeface="EB Garamond"/>
                <a:ea typeface="EB Garamond"/>
                <a:cs typeface="EB Garamond"/>
                <a:sym typeface="EB Garamond"/>
              </a:rPr>
              <a:t>Send an email to training@aedinstitute.com</a:t>
            </a:r>
            <a:endParaRPr sz="31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25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EB Garamond"/>
              <a:buChar char="●"/>
            </a:pPr>
            <a:r>
              <a:rPr lang="en-US" sz="3100">
                <a:latin typeface="EB Garamond"/>
                <a:ea typeface="EB Garamond"/>
                <a:cs typeface="EB Garamond"/>
                <a:sym typeface="EB Garamond"/>
              </a:rPr>
              <a:t>Options &amp; pricing</a:t>
            </a:r>
            <a:endParaRPr sz="31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25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100"/>
              <a:buFont typeface="EB Garamond"/>
              <a:buChar char="○"/>
            </a:pPr>
            <a:r>
              <a:rPr lang="en-US" sz="3100">
                <a:latin typeface="EB Garamond"/>
                <a:ea typeface="EB Garamond"/>
                <a:cs typeface="EB Garamond"/>
                <a:sym typeface="EB Garamond"/>
              </a:rPr>
              <a:t>2022 Enrollware &amp; eCard Guide</a:t>
            </a:r>
            <a:endParaRPr sz="31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25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EB Garamond"/>
              <a:buChar char="●"/>
            </a:pPr>
            <a:r>
              <a:rPr lang="en-US" sz="3100">
                <a:latin typeface="EB Garamond"/>
                <a:ea typeface="EB Garamond"/>
                <a:cs typeface="EB Garamond"/>
                <a:sym typeface="EB Garamond"/>
              </a:rPr>
              <a:t>How to issue</a:t>
            </a:r>
            <a:endParaRPr sz="31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25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100"/>
              <a:buFont typeface="EB Garamond"/>
              <a:buChar char="○"/>
            </a:pPr>
            <a:r>
              <a:rPr lang="en-US" sz="3100">
                <a:latin typeface="EB Garamond"/>
                <a:ea typeface="EB Garamond"/>
                <a:cs typeface="EB Garamond"/>
                <a:sym typeface="EB Garamond"/>
              </a:rPr>
              <a:t>AHA Network vs. Direct Connect</a:t>
            </a:r>
            <a:endParaRPr sz="31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What to Expect</a:t>
            </a:r>
            <a:endParaRPr/>
          </a:p>
        </p:txBody>
      </p:sp>
      <p:sp>
        <p:nvSpPr>
          <p:cNvPr id="134" name="Google Shape;134;p3"/>
          <p:cNvSpPr txBox="1">
            <a:spLocks noGrp="1"/>
          </p:cNvSpPr>
          <p:nvPr>
            <p:ph type="body" idx="1"/>
          </p:nvPr>
        </p:nvSpPr>
        <p:spPr>
          <a:xfrm>
            <a:off x="827424" y="2379449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Garamond"/>
              <a:buChar char="●"/>
            </a:pPr>
            <a:r>
              <a:rPr lang="en-US" sz="3100" dirty="0">
                <a:latin typeface="Garamond"/>
                <a:ea typeface="Garamond"/>
                <a:cs typeface="Garamond"/>
                <a:sym typeface="Garamond"/>
              </a:rPr>
              <a:t>Day 1</a:t>
            </a:r>
            <a:endParaRPr sz="31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Garamond"/>
              <a:buChar char="●"/>
            </a:pPr>
            <a:r>
              <a:rPr lang="en-US" sz="3100" dirty="0">
                <a:latin typeface="Garamond"/>
                <a:ea typeface="Garamond"/>
                <a:cs typeface="Garamond"/>
                <a:sym typeface="Garamond"/>
              </a:rPr>
              <a:t>Day 2</a:t>
            </a:r>
            <a:endParaRPr sz="31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Garamond"/>
              <a:buChar char="●"/>
            </a:pPr>
            <a:r>
              <a:rPr lang="en-US" sz="3100" dirty="0">
                <a:latin typeface="Garamond"/>
                <a:ea typeface="Garamond"/>
                <a:cs typeface="Garamond"/>
                <a:sym typeface="Garamond"/>
              </a:rPr>
              <a:t>Day 3</a:t>
            </a: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Garamond"/>
              <a:buChar char="●"/>
            </a:pPr>
            <a:r>
              <a:rPr lang="en-US" sz="3100" dirty="0">
                <a:latin typeface="Garamond"/>
                <a:ea typeface="Garamond"/>
                <a:cs typeface="Garamond"/>
                <a:sym typeface="Garamond"/>
              </a:rPr>
              <a:t>Day 4</a:t>
            </a:r>
            <a:endParaRPr sz="31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Garamond"/>
              <a:buChar char="●"/>
            </a:pPr>
            <a:r>
              <a:rPr lang="en-US" sz="3100" dirty="0">
                <a:latin typeface="Garamond"/>
                <a:ea typeface="Garamond"/>
                <a:cs typeface="Garamond"/>
                <a:sym typeface="Garamond"/>
              </a:rPr>
              <a:t>Future</a:t>
            </a:r>
            <a:endParaRPr sz="3100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1f5798d46_0_241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Oswald"/>
              <a:buNone/>
            </a:pPr>
            <a:r>
              <a:rPr lang="en-US"/>
              <a:t>Instructor Scores</a:t>
            </a:r>
            <a:endParaRPr/>
          </a:p>
        </p:txBody>
      </p:sp>
      <p:sp>
        <p:nvSpPr>
          <p:cNvPr id="346" name="Google Shape;346;gd1f5798d46_0_241"/>
          <p:cNvSpPr txBox="1">
            <a:spLocks noGrp="1"/>
          </p:cNvSpPr>
          <p:nvPr>
            <p:ph type="body" idx="1"/>
          </p:nvPr>
        </p:nvSpPr>
        <p:spPr>
          <a:xfrm>
            <a:off x="738875" y="2245570"/>
            <a:ext cx="11340300" cy="4348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Instructor Scores: Must be 84% or higher (page 18)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EB Garamond"/>
              <a:buAutoNum type="arabicPeriod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Annual Review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EB Garamond"/>
              <a:buAutoNum type="arabicPeriod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Self-Review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EB Garamond"/>
              <a:buAutoNum type="arabicPeriod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Notifying students how to complete ecard surveys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EB Garamond"/>
              <a:buAutoNum type="alphaLcPeriod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Ideas on how to increase survey numbers (a skipped survey or bypass survey counts as a zero)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EB Garamond"/>
              <a:buAutoNum type="alphaLcPeriod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Reminders to students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EB Garamond"/>
              <a:buAutoNum type="alphaLcPeriod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Must be 10 of more students for scores to populate</a:t>
            </a:r>
            <a:endParaRPr sz="38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1f5798d46_0_70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Oswald"/>
              <a:buNone/>
            </a:pPr>
            <a:r>
              <a:rPr lang="en-US"/>
              <a:t>Great Videos</a:t>
            </a:r>
            <a:endParaRPr/>
          </a:p>
        </p:txBody>
      </p:sp>
      <p:pic>
        <p:nvPicPr>
          <p:cNvPr id="352" name="Google Shape;352;gd1f5798d46_0_705" descr="Watch a cardiologist discuss videos of actual cardiac arrests and learn how to recognize this life-threatening condition. Victims of Sudden Cardiac Arrest will suddenly collapse, become unresponsive, and not be breathing normally. Sometimes, people suffering from cardiac arrest will make abnormal gasping/snoring sounds called agonal respirations and perform shaking movements. These should not be confused with normal breathing or consciousness and you must call 911, start CPR, and use an AED.&#10;&#10;https://avive.life/guides/call-push-shock/" title="Cardiologist Educates about Cardiac Arrest Recognition using Real Video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0700" y="1932355"/>
            <a:ext cx="6393300" cy="47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1f5798d46_0_71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Great Videos</a:t>
            </a:r>
            <a:endParaRPr/>
          </a:p>
        </p:txBody>
      </p:sp>
      <p:pic>
        <p:nvPicPr>
          <p:cNvPr id="358" name="Google Shape;358;gd1f5798d46_0_710" title="Hawaiian Airlines Guest Reunites with Life Saver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1975" y="1911305"/>
            <a:ext cx="6595600" cy="49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13ba3fcf6e_0_11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Keep Current</a:t>
            </a:r>
            <a:endParaRPr/>
          </a:p>
        </p:txBody>
      </p:sp>
      <p:sp>
        <p:nvSpPr>
          <p:cNvPr id="364" name="Google Shape;364;g113ba3fcf6e_0_11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25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EB Garamond"/>
              <a:buAutoNum type="arabicPeriod"/>
            </a:pPr>
            <a:r>
              <a:rPr lang="en-US" sz="3100">
                <a:latin typeface="EB Garamond"/>
                <a:ea typeface="EB Garamond"/>
                <a:cs typeface="EB Garamond"/>
                <a:sym typeface="EB Garamond"/>
              </a:rPr>
              <a:t>Instructor resources</a:t>
            </a:r>
            <a:endParaRPr sz="31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EB Garamond"/>
              <a:buAutoNum type="arabicPeriod"/>
            </a:pPr>
            <a:r>
              <a:rPr lang="en-US" sz="3100">
                <a:latin typeface="EB Garamond"/>
                <a:ea typeface="EB Garamond"/>
                <a:cs typeface="EB Garamond"/>
                <a:sym typeface="EB Garamond"/>
              </a:rPr>
              <a:t>Annual updates</a:t>
            </a:r>
            <a:endParaRPr sz="31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EB Garamond"/>
              <a:buAutoNum type="arabicPeriod"/>
            </a:pPr>
            <a:r>
              <a:rPr lang="en-US" sz="3100">
                <a:latin typeface="EB Garamond"/>
                <a:ea typeface="EB Garamond"/>
                <a:cs typeface="EB Garamond"/>
                <a:sym typeface="EB Garamond"/>
              </a:rPr>
              <a:t>Requirements to maintain instructor status:</a:t>
            </a:r>
            <a:endParaRPr sz="31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EB Garamond"/>
              <a:buAutoNum type="alphaLcPeriod"/>
            </a:pPr>
            <a:r>
              <a:rPr lang="en-US" sz="2900">
                <a:latin typeface="EB Garamond"/>
                <a:ea typeface="EB Garamond"/>
                <a:cs typeface="EB Garamond"/>
                <a:sym typeface="EB Garamond"/>
              </a:rPr>
              <a:t>Teach at least 4 classes in 2 years</a:t>
            </a:r>
            <a:endParaRPr sz="29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EB Garamond"/>
              <a:buAutoNum type="alphaLcPeriod"/>
            </a:pPr>
            <a:r>
              <a:rPr lang="en-US" sz="2900">
                <a:latin typeface="EB Garamond"/>
                <a:ea typeface="EB Garamond"/>
                <a:cs typeface="EB Garamond"/>
                <a:sym typeface="EB Garamond"/>
              </a:rPr>
              <a:t>Minimum eCards score of 85%</a:t>
            </a:r>
            <a:endParaRPr sz="29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EB Garamond"/>
              <a:buAutoNum type="alphaLcPeriod"/>
            </a:pPr>
            <a:r>
              <a:rPr lang="en-US" sz="2900">
                <a:latin typeface="EB Garamond"/>
                <a:ea typeface="EB Garamond"/>
                <a:cs typeface="EB Garamond"/>
                <a:sym typeface="EB Garamond"/>
              </a:rPr>
              <a:t>Monitoring</a:t>
            </a:r>
            <a:endParaRPr sz="29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d1f5798d46_0_46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Oswald"/>
              <a:buNone/>
            </a:pPr>
            <a:r>
              <a:rPr lang="en-US"/>
              <a:t>Teaching Outside Training Site</a:t>
            </a:r>
            <a:endParaRPr/>
          </a:p>
        </p:txBody>
      </p:sp>
      <p:sp>
        <p:nvSpPr>
          <p:cNvPr id="370" name="Google Shape;370;gd1f5798d46_0_468"/>
          <p:cNvSpPr txBox="1">
            <a:spLocks noGrp="1"/>
          </p:cNvSpPr>
          <p:nvPr>
            <p:ph type="body" idx="1"/>
          </p:nvPr>
        </p:nvSpPr>
        <p:spPr>
          <a:xfrm>
            <a:off x="810000" y="1730600"/>
            <a:ext cx="10572000" cy="36321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EB Garamond"/>
              <a:buAutoNum type="arabicPeriod"/>
            </a:pPr>
            <a:r>
              <a:rPr lang="en-US" sz="32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Must have personal liability insurance per AHA (page 19)</a:t>
            </a:r>
            <a:endParaRPr sz="32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EB Garamond"/>
              <a:buAutoNum type="arabicPeriod"/>
            </a:pPr>
            <a:r>
              <a:rPr lang="en-US" sz="32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Must have permission from TS</a:t>
            </a:r>
            <a:endParaRPr sz="32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EB Garamond"/>
              <a:buAutoNum type="arabicPeriod"/>
            </a:pPr>
            <a:r>
              <a:rPr lang="en-US" sz="32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Must have equipment</a:t>
            </a:r>
            <a:endParaRPr sz="32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EB Garamond"/>
              <a:buAutoNum type="arabicPeriod"/>
            </a:pPr>
            <a:r>
              <a:rPr lang="en-US" sz="32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Must have your own cards</a:t>
            </a:r>
            <a:endParaRPr sz="4400">
              <a:solidFill>
                <a:srgbClr val="FEFEFE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d1f5798d46_0_35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Opportunities</a:t>
            </a:r>
            <a:endParaRPr/>
          </a:p>
        </p:txBody>
      </p:sp>
      <p:sp>
        <p:nvSpPr>
          <p:cNvPr id="376" name="Google Shape;376;gd1f5798d46_0_357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EB Garamond"/>
              <a:buAutoNum type="arabicPeriod"/>
            </a:pPr>
            <a:r>
              <a:rPr lang="en-US" sz="3100">
                <a:latin typeface="EB Garamond"/>
                <a:ea typeface="EB Garamond"/>
                <a:cs typeface="EB Garamond"/>
                <a:sym typeface="EB Garamond"/>
              </a:rPr>
              <a:t>Teaching under AED Institute - </a:t>
            </a:r>
            <a:r>
              <a:rPr lang="en-US" sz="3100" u="sng"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application</a:t>
            </a:r>
            <a:endParaRPr sz="31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EB Garamond"/>
              <a:buAutoNum type="arabicPeriod"/>
            </a:pPr>
            <a:r>
              <a:rPr lang="en-US" sz="3100">
                <a:latin typeface="EB Garamond"/>
                <a:ea typeface="EB Garamond"/>
                <a:cs typeface="EB Garamond"/>
                <a:sym typeface="EB Garamond"/>
              </a:rPr>
              <a:t>Teaching with Kids4CPR</a:t>
            </a:r>
            <a:endParaRPr sz="31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EB Garamond"/>
              <a:buAutoNum type="alphaLcPeriod"/>
            </a:pPr>
            <a:r>
              <a:rPr lang="en-US" sz="3100">
                <a:latin typeface="EB Garamond"/>
                <a:ea typeface="EB Garamond"/>
                <a:cs typeface="EB Garamond"/>
                <a:sym typeface="EB Garamond"/>
              </a:rPr>
              <a:t>Books available for free</a:t>
            </a:r>
            <a:endParaRPr sz="31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EB Garamond"/>
              <a:buAutoNum type="arabicPeriod"/>
            </a:pPr>
            <a:r>
              <a:rPr lang="en-US" sz="3100">
                <a:latin typeface="EB Garamond"/>
                <a:ea typeface="EB Garamond"/>
                <a:cs typeface="EB Garamond"/>
                <a:sym typeface="EB Garamond"/>
              </a:rPr>
              <a:t>BWRAG sessions</a:t>
            </a:r>
            <a:endParaRPr sz="31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0d12ec66c5_0_80"/>
          <p:cNvSpPr txBox="1">
            <a:spLocks noGrp="1"/>
          </p:cNvSpPr>
          <p:nvPr>
            <p:ph type="body" idx="1"/>
          </p:nvPr>
        </p:nvSpPr>
        <p:spPr>
          <a:xfrm>
            <a:off x="938100" y="-217246"/>
            <a:ext cx="10554600" cy="2503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4000" b="1"/>
              <a:t>Day 1 Wrap-up</a:t>
            </a:r>
            <a:endParaRPr sz="4000" b="1"/>
          </a:p>
        </p:txBody>
      </p:sp>
      <p:sp>
        <p:nvSpPr>
          <p:cNvPr id="382" name="Google Shape;382;g10d12ec66c5_0_80"/>
          <p:cNvSpPr txBox="1">
            <a:spLocks noGrp="1"/>
          </p:cNvSpPr>
          <p:nvPr>
            <p:ph type="body" idx="1"/>
          </p:nvPr>
        </p:nvSpPr>
        <p:spPr>
          <a:xfrm>
            <a:off x="1364600" y="2750029"/>
            <a:ext cx="10554600" cy="2503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514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SzPts val="4500"/>
              <a:buFont typeface="EB Garamond"/>
              <a:buChar char="●"/>
            </a:pPr>
            <a:r>
              <a:rPr lang="en-US" sz="45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Questions</a:t>
            </a:r>
            <a:endParaRPr sz="45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13ba3fcf6e_0_59"/>
          <p:cNvSpPr txBox="1">
            <a:spLocks noGrp="1"/>
          </p:cNvSpPr>
          <p:nvPr>
            <p:ph type="body" idx="1"/>
          </p:nvPr>
        </p:nvSpPr>
        <p:spPr>
          <a:xfrm>
            <a:off x="938100" y="-217246"/>
            <a:ext cx="10554600" cy="2503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4000" b="1"/>
              <a:t>Day 2 - Introductions</a:t>
            </a:r>
            <a:endParaRPr sz="4000" b="1"/>
          </a:p>
        </p:txBody>
      </p:sp>
      <p:sp>
        <p:nvSpPr>
          <p:cNvPr id="388" name="Google Shape;388;g113ba3fcf6e_0_59"/>
          <p:cNvSpPr txBox="1">
            <a:spLocks noGrp="1"/>
          </p:cNvSpPr>
          <p:nvPr>
            <p:ph type="body" idx="1"/>
          </p:nvPr>
        </p:nvSpPr>
        <p:spPr>
          <a:xfrm>
            <a:off x="1060975" y="2589273"/>
            <a:ext cx="10554600" cy="35187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EB Garamond"/>
              <a:buAutoNum type="arabicPeriod"/>
            </a:pPr>
            <a:r>
              <a:rPr lang="en-US" sz="4300">
                <a:latin typeface="EB Garamond"/>
                <a:ea typeface="EB Garamond"/>
                <a:cs typeface="EB Garamond"/>
                <a:sym typeface="EB Garamond"/>
              </a:rPr>
              <a:t>BLS Course</a:t>
            </a:r>
            <a:endParaRPr sz="43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EB Garamond"/>
              <a:buAutoNum type="arabicPeriod"/>
            </a:pPr>
            <a:r>
              <a:rPr lang="en-US" sz="4300">
                <a:latin typeface="EB Garamond"/>
                <a:ea typeface="EB Garamond"/>
                <a:cs typeface="EB Garamond"/>
                <a:sym typeface="EB Garamond"/>
              </a:rPr>
              <a:t>Skills Practice</a:t>
            </a:r>
            <a:endParaRPr sz="43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EB Garamond"/>
              <a:buAutoNum type="arabicPeriod"/>
            </a:pPr>
            <a:r>
              <a:rPr lang="en-US" sz="4300">
                <a:latin typeface="EB Garamond"/>
                <a:ea typeface="EB Garamond"/>
                <a:cs typeface="EB Garamond"/>
                <a:sym typeface="EB Garamond"/>
              </a:rPr>
              <a:t>Scenario Practice</a:t>
            </a:r>
            <a:endParaRPr sz="43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145a8a3c0b_0_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Debrief from BLS Course</a:t>
            </a:r>
            <a:endParaRPr/>
          </a:p>
        </p:txBody>
      </p:sp>
      <p:sp>
        <p:nvSpPr>
          <p:cNvPr id="394" name="Google Shape;394;g1145a8a3c0b_0_0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Thoughts? How did you like the class?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Thoughts on the equipment? How does this differ from your classes in the past?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How does this differ from community or Heartsaver classes?</a:t>
            </a:r>
            <a:endParaRPr sz="21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d1ade70fee_0_1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Conducting a Scenario Practice</a:t>
            </a:r>
            <a:endParaRPr/>
          </a:p>
        </p:txBody>
      </p:sp>
      <p:sp>
        <p:nvSpPr>
          <p:cNvPr id="400" name="Google Shape;400;gd1ade70fee_0_1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AutoNum type="arabicPeriod"/>
            </a:pP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Choose a card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B Garamond"/>
              <a:buAutoNum type="alphaLcPeriod"/>
            </a:pP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Prepare equipment for practice teaching sessions (15 minutes)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B Garamond"/>
              <a:buAutoNum type="alphaLcPeriod"/>
            </a:pP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Look over lesson plan (5 minutes)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B Garamond"/>
              <a:buAutoNum type="alphaLcPeriod"/>
            </a:pP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Plan how you will conduct your training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B Garamond"/>
              <a:buAutoNum type="alphaLcPeriod"/>
            </a:pP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Ask questions!!!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AutoNum type="arabicPeriod"/>
            </a:pPr>
            <a:r>
              <a:rPr lang="en-US" sz="3000">
                <a:latin typeface="EB Garamond"/>
                <a:ea typeface="EB Garamond"/>
                <a:cs typeface="EB Garamond"/>
                <a:sym typeface="EB Garamond"/>
              </a:rPr>
              <a:t>Let’s Teach!</a:t>
            </a:r>
            <a:endParaRPr sz="30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1f5798d46_0_6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Glossary</a:t>
            </a:r>
            <a:endParaRPr/>
          </a:p>
        </p:txBody>
      </p:sp>
      <p:sp>
        <p:nvSpPr>
          <p:cNvPr id="140" name="Google Shape;140;gd1f5798d46_0_6"/>
          <p:cNvSpPr txBox="1">
            <a:spLocks noGrp="1"/>
          </p:cNvSpPr>
          <p:nvPr>
            <p:ph type="body" idx="1"/>
          </p:nvPr>
        </p:nvSpPr>
        <p:spPr>
          <a:xfrm>
            <a:off x="818700" y="2222275"/>
            <a:ext cx="10726800" cy="4006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68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B Garamond"/>
              <a:buChar char="●"/>
            </a:pPr>
            <a:r>
              <a:rPr lang="en-US" sz="2200" b="1">
                <a:latin typeface="EB Garamond"/>
                <a:ea typeface="EB Garamond"/>
                <a:cs typeface="EB Garamond"/>
                <a:sym typeface="EB Garamond"/>
              </a:rPr>
              <a:t>Training Centers -</a:t>
            </a:r>
            <a:r>
              <a:rPr lang="en-US" sz="2200">
                <a:latin typeface="EB Garamond"/>
                <a:ea typeface="EB Garamond"/>
                <a:cs typeface="EB Garamond"/>
                <a:sym typeface="EB Garamond"/>
              </a:rPr>
              <a:t> are entities approved by the AHA. They are responsible for the proper administration and quality of AHA courses provided by their aligned instructors. All instructors must be aligned with a TC.</a:t>
            </a:r>
            <a:endParaRPr sz="22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B Garamond"/>
              <a:buChar char="●"/>
            </a:pPr>
            <a:r>
              <a:rPr lang="en-US" sz="2200" b="1">
                <a:latin typeface="EB Garamond"/>
                <a:ea typeface="EB Garamond"/>
                <a:cs typeface="EB Garamond"/>
                <a:sym typeface="EB Garamond"/>
              </a:rPr>
              <a:t>Training Faculty </a:t>
            </a:r>
            <a:r>
              <a:rPr lang="en-US" sz="2200">
                <a:latin typeface="EB Garamond"/>
                <a:ea typeface="EB Garamond"/>
                <a:cs typeface="EB Garamond"/>
                <a:sym typeface="EB Garamond"/>
              </a:rPr>
              <a:t>- Training Faculty (TF) serve as quality assurance and educational leadership for the TC. In addition to conducting instructor courses, Training Faculty monitor, update, and coach instructors.</a:t>
            </a:r>
            <a:endParaRPr sz="22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B Garamond"/>
              <a:buChar char="●"/>
            </a:pPr>
            <a:r>
              <a:rPr lang="en-US" sz="2200" b="1">
                <a:latin typeface="EB Garamond"/>
                <a:ea typeface="EB Garamond"/>
                <a:cs typeface="EB Garamond"/>
                <a:sym typeface="EB Garamond"/>
              </a:rPr>
              <a:t>Training Site Coordinator</a:t>
            </a:r>
            <a:r>
              <a:rPr lang="en-US" sz="2200">
                <a:latin typeface="EB Garamond"/>
                <a:ea typeface="EB Garamond"/>
                <a:cs typeface="EB Garamond"/>
                <a:sym typeface="EB Garamond"/>
              </a:rPr>
              <a:t> - Training Site Coordinators (TSCs) represent the TS. They serve as the primary contact between the TS and the TC.</a:t>
            </a:r>
            <a:endParaRPr sz="22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1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13ba3fcf6e_0_16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Problem Solving Scenario 1</a:t>
            </a:r>
            <a:endParaRPr/>
          </a:p>
        </p:txBody>
      </p:sp>
      <p:pic>
        <p:nvPicPr>
          <p:cNvPr id="406" name="Google Shape;406;g113ba3fcf6e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9225" y="2016574"/>
            <a:ext cx="5098250" cy="45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13ba3fcf6e_0_2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Problem Solving Scenario 2</a:t>
            </a:r>
            <a:endParaRPr/>
          </a:p>
        </p:txBody>
      </p:sp>
      <p:pic>
        <p:nvPicPr>
          <p:cNvPr id="412" name="Google Shape;412;g113ba3fcf6e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2425" y="2052274"/>
            <a:ext cx="5587150" cy="459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13ba3fcf6e_0_3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Problem Solving Scenario 3</a:t>
            </a:r>
            <a:endParaRPr/>
          </a:p>
        </p:txBody>
      </p:sp>
      <p:pic>
        <p:nvPicPr>
          <p:cNvPr id="418" name="Google Shape;418;g113ba3fcf6e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600" y="2016599"/>
            <a:ext cx="5780799" cy="459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13ba3fcf6e_0_4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Problem Solving Scenario 4</a:t>
            </a:r>
            <a:endParaRPr/>
          </a:p>
        </p:txBody>
      </p:sp>
      <p:pic>
        <p:nvPicPr>
          <p:cNvPr id="424" name="Google Shape;424;g113ba3fcf6e_0_48"/>
          <p:cNvPicPr preferRelativeResize="0"/>
          <p:nvPr/>
        </p:nvPicPr>
        <p:blipFill rotWithShape="1">
          <a:blip r:embed="rId3">
            <a:alphaModFix/>
          </a:blip>
          <a:srcRect b="9900"/>
          <a:stretch/>
        </p:blipFill>
        <p:spPr>
          <a:xfrm>
            <a:off x="3287025" y="2088024"/>
            <a:ext cx="5617951" cy="46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13ba3fcf6e_0_69"/>
          <p:cNvSpPr txBox="1">
            <a:spLocks noGrp="1"/>
          </p:cNvSpPr>
          <p:nvPr>
            <p:ph type="body" idx="1"/>
          </p:nvPr>
        </p:nvSpPr>
        <p:spPr>
          <a:xfrm>
            <a:off x="938100" y="-217246"/>
            <a:ext cx="10554600" cy="2503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4000" b="1"/>
              <a:t>Conclusion</a:t>
            </a:r>
            <a:endParaRPr sz="4000" b="1"/>
          </a:p>
        </p:txBody>
      </p:sp>
      <p:sp>
        <p:nvSpPr>
          <p:cNvPr id="430" name="Google Shape;430;g113ba3fcf6e_0_69"/>
          <p:cNvSpPr txBox="1">
            <a:spLocks noGrp="1"/>
          </p:cNvSpPr>
          <p:nvPr>
            <p:ph type="body" idx="1"/>
          </p:nvPr>
        </p:nvSpPr>
        <p:spPr>
          <a:xfrm>
            <a:off x="1364600" y="2750029"/>
            <a:ext cx="10554600" cy="2503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SzPts val="1800"/>
              <a:buNone/>
            </a:pPr>
            <a:r>
              <a:rPr lang="en-US" sz="4500">
                <a:latin typeface="EB Garamond"/>
                <a:ea typeface="EB Garamond"/>
                <a:cs typeface="EB Garamond"/>
                <a:sym typeface="EB Garamond"/>
              </a:rPr>
              <a:t>Exam</a:t>
            </a:r>
            <a:endParaRPr sz="45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13ba3fcf6e_0_64"/>
          <p:cNvSpPr txBox="1">
            <a:spLocks noGrp="1"/>
          </p:cNvSpPr>
          <p:nvPr>
            <p:ph type="body" idx="1"/>
          </p:nvPr>
        </p:nvSpPr>
        <p:spPr>
          <a:xfrm>
            <a:off x="938100" y="-217246"/>
            <a:ext cx="10554600" cy="2503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4000" b="1"/>
              <a:t>Day 2 Wrap-up</a:t>
            </a:r>
            <a:endParaRPr sz="4000" b="1"/>
          </a:p>
        </p:txBody>
      </p:sp>
      <p:sp>
        <p:nvSpPr>
          <p:cNvPr id="436" name="Google Shape;436;g113ba3fcf6e_0_64"/>
          <p:cNvSpPr txBox="1">
            <a:spLocks noGrp="1"/>
          </p:cNvSpPr>
          <p:nvPr>
            <p:ph type="body" idx="1"/>
          </p:nvPr>
        </p:nvSpPr>
        <p:spPr>
          <a:xfrm>
            <a:off x="1364600" y="2750029"/>
            <a:ext cx="10554600" cy="2503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SzPts val="1800"/>
              <a:buNone/>
            </a:pPr>
            <a:r>
              <a:rPr lang="en-US" sz="4500">
                <a:latin typeface="EB Garamond"/>
                <a:ea typeface="EB Garamond"/>
                <a:cs typeface="EB Garamond"/>
                <a:sym typeface="EB Garamond"/>
              </a:rPr>
              <a:t>Questions?</a:t>
            </a:r>
            <a:endParaRPr sz="45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1f5798d46_0_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AHA Training Network</a:t>
            </a:r>
            <a:endParaRPr/>
          </a:p>
        </p:txBody>
      </p:sp>
      <p:pic>
        <p:nvPicPr>
          <p:cNvPr id="146" name="Google Shape;146;gd1f5798d4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225" y="2029775"/>
            <a:ext cx="8307126" cy="46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d1f5798d46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2375" y="-76200"/>
            <a:ext cx="12432651" cy="692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a3e234c96_0_0"/>
          <p:cNvSpPr txBox="1">
            <a:spLocks noGrp="1"/>
          </p:cNvSpPr>
          <p:nvPr>
            <p:ph type="title"/>
          </p:nvPr>
        </p:nvSpPr>
        <p:spPr>
          <a:xfrm>
            <a:off x="511800" y="46473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 of BLS Course</a:t>
            </a:r>
            <a:endParaRPr/>
          </a:p>
        </p:txBody>
      </p:sp>
      <p:sp>
        <p:nvSpPr>
          <p:cNvPr id="157" name="Google Shape;157;g11a3e234c96_0_0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Char char="●"/>
            </a:pP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Audience: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Char char="○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Healthcare professionals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Char char="○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Seniors going into the healthcare field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Char char="●"/>
            </a:pP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Course overview: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Char char="○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Basic lifesaving skills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Char char="○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High-quality CPR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Char char="○"/>
            </a:pPr>
            <a:r>
              <a:rPr lang="en-US" sz="2600">
                <a:latin typeface="EB Garamond"/>
                <a:ea typeface="EB Garamond"/>
                <a:cs typeface="EB Garamond"/>
                <a:sym typeface="EB Garamond"/>
              </a:rPr>
              <a:t>1-rescuer and 2-rescuer BLS skills for adults, children and infants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1f5798d46_0_18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 of Heartsaver Courses</a:t>
            </a:r>
            <a:endParaRPr/>
          </a:p>
        </p:txBody>
      </p:sp>
      <p:sp>
        <p:nvSpPr>
          <p:cNvPr id="163" name="Google Shape;163;gd1f5798d46_0_187"/>
          <p:cNvSpPr txBox="1">
            <a:spLocks noGrp="1"/>
          </p:cNvSpPr>
          <p:nvPr>
            <p:ph type="body" idx="1"/>
          </p:nvPr>
        </p:nvSpPr>
        <p:spPr>
          <a:xfrm>
            <a:off x="818700" y="2222273"/>
            <a:ext cx="10554600" cy="413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9250" algn="l" rtl="0"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SzPts val="1900"/>
              <a:buFont typeface="EB Garamond"/>
              <a:buChar char="●"/>
            </a:pPr>
            <a:r>
              <a:rPr lang="en-US" sz="1900" b="1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Audience: </a:t>
            </a:r>
            <a:endParaRPr sz="1900" b="1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900"/>
              <a:buFont typeface="EB Garamond"/>
              <a:buChar char="○"/>
            </a:pPr>
            <a:r>
              <a:rPr lang="en-US" sz="19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The Heartsaver courses are designed for anyone with limited or no medical training. Many students need a course completion card to meet job, regulatory, or other requirements. Students should check with their agency or workplace to ensure that the course fulfills their requirements.</a:t>
            </a:r>
            <a:endParaRPr sz="19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900"/>
              <a:buFont typeface="EB Garamond"/>
              <a:buChar char="●"/>
            </a:pPr>
            <a:r>
              <a:rPr lang="en-US" sz="1900" b="1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What does this course teach?</a:t>
            </a:r>
            <a:endParaRPr sz="1900" b="1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900"/>
              <a:buFont typeface="EB Garamond"/>
              <a:buChar char="○"/>
            </a:pPr>
            <a:r>
              <a:rPr lang="en-US" sz="19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First aid basics</a:t>
            </a:r>
            <a:endParaRPr sz="19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900"/>
              <a:buFont typeface="EB Garamond"/>
              <a:buChar char="○"/>
            </a:pPr>
            <a:r>
              <a:rPr lang="en-US" sz="19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Medical emergencies</a:t>
            </a:r>
            <a:endParaRPr sz="19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900"/>
              <a:buFont typeface="EB Garamond"/>
              <a:buChar char="○"/>
            </a:pPr>
            <a:r>
              <a:rPr lang="en-US" sz="19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Injury emergencies</a:t>
            </a:r>
            <a:endParaRPr sz="19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900"/>
              <a:buFont typeface="EB Garamond"/>
              <a:buChar char="○"/>
            </a:pPr>
            <a:r>
              <a:rPr lang="en-US" sz="19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Environmental emergencies</a:t>
            </a:r>
            <a:endParaRPr sz="19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900"/>
              <a:buFont typeface="EB Garamond"/>
              <a:buChar char="○"/>
            </a:pPr>
            <a:r>
              <a:rPr lang="en-US" sz="19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Preventing illness and injury</a:t>
            </a:r>
            <a:endParaRPr sz="19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900"/>
              <a:buFont typeface="EB Garamond"/>
              <a:buChar char="○"/>
            </a:pPr>
            <a:r>
              <a:rPr lang="en-US" sz="19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Adult CPR and AED use</a:t>
            </a:r>
            <a:endParaRPr sz="19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900"/>
              <a:buFont typeface="EB Garamond"/>
              <a:buChar char="○"/>
            </a:pPr>
            <a:r>
              <a:rPr lang="en-US" sz="19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Opioid-associated life-threatening emergencies</a:t>
            </a:r>
            <a:endParaRPr sz="19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900"/>
              <a:buFont typeface="EB Garamond"/>
              <a:buChar char="○"/>
            </a:pPr>
            <a:r>
              <a:rPr lang="en-US" sz="1900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rPr>
              <a:t>Child CPR AED and Infant CPR</a:t>
            </a:r>
            <a:endParaRPr sz="1900">
              <a:solidFill>
                <a:srgbClr val="FEFEF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otable">
  <a:themeElements>
    <a:clrScheme name="Custom 5">
      <a:dk1>
        <a:srgbClr val="2A3A4B"/>
      </a:dk1>
      <a:lt1>
        <a:srgbClr val="FFFFFF"/>
      </a:lt1>
      <a:dk2>
        <a:srgbClr val="054C73"/>
      </a:dk2>
      <a:lt2>
        <a:srgbClr val="636363"/>
      </a:lt2>
      <a:accent1>
        <a:srgbClr val="2A3A4B"/>
      </a:accent1>
      <a:accent2>
        <a:srgbClr val="D4262A"/>
      </a:accent2>
      <a:accent3>
        <a:srgbClr val="BAE2F7"/>
      </a:accent3>
      <a:accent4>
        <a:srgbClr val="2A3A4B"/>
      </a:accent4>
      <a:accent5>
        <a:srgbClr val="054C73"/>
      </a:accent5>
      <a:accent6>
        <a:srgbClr val="D4262A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1738</Words>
  <Application>Microsoft Macintosh PowerPoint</Application>
  <PresentationFormat>Widescreen</PresentationFormat>
  <Paragraphs>245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Garamond</vt:lpstr>
      <vt:lpstr>Arial</vt:lpstr>
      <vt:lpstr>EB Garamond</vt:lpstr>
      <vt:lpstr>Oswald</vt:lpstr>
      <vt:lpstr>Century Gothic</vt:lpstr>
      <vt:lpstr>Noto Sans Symbols</vt:lpstr>
      <vt:lpstr>Quotable</vt:lpstr>
      <vt:lpstr>2022 Instructor Course</vt:lpstr>
      <vt:lpstr>Welcome!</vt:lpstr>
      <vt:lpstr>AED Institute’s Mission &amp; Overview</vt:lpstr>
      <vt:lpstr> What to Expect</vt:lpstr>
      <vt:lpstr>Glossary</vt:lpstr>
      <vt:lpstr>AHA Training Network</vt:lpstr>
      <vt:lpstr>PowerPoint Presentation</vt:lpstr>
      <vt:lpstr>Overview of BLS Course</vt:lpstr>
      <vt:lpstr>Overview of Heartsaver Courses</vt:lpstr>
      <vt:lpstr>Heartsaver Course Offerings</vt:lpstr>
      <vt:lpstr>Additional Course Options</vt:lpstr>
      <vt:lpstr>Required Instructor Materials</vt:lpstr>
      <vt:lpstr>How to Find Information</vt:lpstr>
      <vt:lpstr>Required Forms</vt:lpstr>
      <vt:lpstr>Book &amp; Card Policy</vt:lpstr>
      <vt:lpstr>Equipment Requirements</vt:lpstr>
      <vt:lpstr>Science Updates 2020</vt:lpstr>
      <vt:lpstr>Priorities of CPR </vt:lpstr>
      <vt:lpstr>PowerPoint Presentation</vt:lpstr>
      <vt:lpstr>Hawaii Protocols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Mandatory Requirements</vt:lpstr>
      <vt:lpstr>Course Delivery Options</vt:lpstr>
      <vt:lpstr>Preparing the Classroom</vt:lpstr>
      <vt:lpstr>Facilitate Classes</vt:lpstr>
      <vt:lpstr>Lesson Plans</vt:lpstr>
      <vt:lpstr>Skills Testing</vt:lpstr>
      <vt:lpstr>Remediation</vt:lpstr>
      <vt:lpstr>Exams</vt:lpstr>
      <vt:lpstr>Post-Course</vt:lpstr>
      <vt:lpstr>Enrollware</vt:lpstr>
      <vt:lpstr>AHA Network</vt:lpstr>
      <vt:lpstr>AED Institute Instructor Resource Site</vt:lpstr>
      <vt:lpstr>Course Completion Card</vt:lpstr>
      <vt:lpstr>Instructor Scores</vt:lpstr>
      <vt:lpstr>Great Videos</vt:lpstr>
      <vt:lpstr>Great Videos</vt:lpstr>
      <vt:lpstr>Keep Current</vt:lpstr>
      <vt:lpstr>Teaching Outside Training Site</vt:lpstr>
      <vt:lpstr>Additional Opportunities</vt:lpstr>
      <vt:lpstr>PowerPoint Presentation</vt:lpstr>
      <vt:lpstr>PowerPoint Presentation</vt:lpstr>
      <vt:lpstr>Debrief from BLS Course</vt:lpstr>
      <vt:lpstr>Conducting a Scenario Practice</vt:lpstr>
      <vt:lpstr>Problem Solving Scenario 1</vt:lpstr>
      <vt:lpstr>Problem Solving Scenario 2</vt:lpstr>
      <vt:lpstr>Problem Solving Scenario 3</vt:lpstr>
      <vt:lpstr>Problem Solving Scenario 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Instructor Course</dc:title>
  <dc:creator>morgan@aedinstitute.com</dc:creator>
  <cp:lastModifiedBy>Pamela Foster</cp:lastModifiedBy>
  <cp:revision>1</cp:revision>
  <dcterms:created xsi:type="dcterms:W3CDTF">2021-07-02T16:12:34Z</dcterms:created>
  <dcterms:modified xsi:type="dcterms:W3CDTF">2022-09-24T19:08:38Z</dcterms:modified>
</cp:coreProperties>
</file>